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8166100" cy="5029200"/>
  <p:notesSz cx="6858000" cy="9144000"/>
  <p:embeddedFontLst>
    <p:embeddedFont>
      <p:font typeface="Montserrat" panose="00000800000000000000" pitchFamily="50" charset="0"/>
      <p:regular r:id="rId5"/>
      <p:bold r:id="rId6"/>
    </p:embeddedFont>
    <p:embeddedFont>
      <p:font typeface="Montserrat Bold" panose="020B0604020202020204" charset="0"/>
      <p:regular r:id="rId7"/>
    </p:embeddedFont>
    <p:embeddedFont>
      <p:font typeface="Roca Two" panose="020B0604020202020204" charset="0"/>
      <p:regular r:id="rId8"/>
    </p:embeddedFont>
    <p:embeddedFont>
      <p:font typeface="Roca Two Bold" panose="020B0604020202020204" charset="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>
        <p:scale>
          <a:sx n="89" d="100"/>
          <a:sy n="89" d="100"/>
        </p:scale>
        <p:origin x="1555" y="4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viewProps" Target="viewProps.xml"/><Relationship Id="rId5" Type="http://schemas.openxmlformats.org/officeDocument/2006/relationships/font" Target="fonts/font1.fntdata"/><Relationship Id="rId10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D2AB9E-DCD4-4407-A7C9-249A903C3094}" type="datetimeFigureOut">
              <a:rPr lang="es-CO" smtClean="0"/>
              <a:t>12/03/2025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23925" y="1143000"/>
            <a:ext cx="5010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215EDC-1A1D-437A-AE99-716396E98E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516166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215EDC-1A1D-437A-AE99-716396E98EC8}" type="slidenum">
              <a:rPr lang="es-CO" smtClean="0"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6672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1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5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svg"/><Relationship Id="rId4" Type="http://schemas.openxmlformats.org/officeDocument/2006/relationships/image" Target="../media/image2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9D44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3997196" flipH="1">
            <a:off x="7009108" y="-503873"/>
            <a:ext cx="2326684" cy="2015490"/>
          </a:xfrm>
          <a:custGeom>
            <a:avLst/>
            <a:gdLst/>
            <a:ahLst/>
            <a:cxnLst/>
            <a:rect l="l" t="t" r="r" b="b"/>
            <a:pathLst>
              <a:path w="2326684" h="2015490">
                <a:moveTo>
                  <a:pt x="2326684" y="0"/>
                </a:moveTo>
                <a:lnTo>
                  <a:pt x="0" y="0"/>
                </a:lnTo>
                <a:lnTo>
                  <a:pt x="0" y="2015490"/>
                </a:lnTo>
                <a:lnTo>
                  <a:pt x="2326684" y="2015490"/>
                </a:lnTo>
                <a:lnTo>
                  <a:pt x="2326684" y="0"/>
                </a:lnTo>
                <a:close/>
              </a:path>
            </a:pathLst>
          </a:custGeom>
          <a:blipFill>
            <a:blip r:embed="rId2">
              <a:alphaModFix amt="50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CO" noProof="0" dirty="0"/>
          </a:p>
        </p:txBody>
      </p:sp>
      <p:sp>
        <p:nvSpPr>
          <p:cNvPr id="3" name="Freeform 3"/>
          <p:cNvSpPr/>
          <p:nvPr/>
        </p:nvSpPr>
        <p:spPr>
          <a:xfrm rot="5400000" flipH="1">
            <a:off x="-1254458" y="3627335"/>
            <a:ext cx="2326684" cy="2015490"/>
          </a:xfrm>
          <a:custGeom>
            <a:avLst/>
            <a:gdLst/>
            <a:ahLst/>
            <a:cxnLst/>
            <a:rect l="l" t="t" r="r" b="b"/>
            <a:pathLst>
              <a:path w="2326684" h="2015490">
                <a:moveTo>
                  <a:pt x="2326684" y="0"/>
                </a:moveTo>
                <a:lnTo>
                  <a:pt x="0" y="0"/>
                </a:lnTo>
                <a:lnTo>
                  <a:pt x="0" y="2015490"/>
                </a:lnTo>
                <a:lnTo>
                  <a:pt x="2326684" y="2015490"/>
                </a:lnTo>
                <a:lnTo>
                  <a:pt x="2326684" y="0"/>
                </a:lnTo>
                <a:close/>
              </a:path>
            </a:pathLst>
          </a:custGeom>
          <a:blipFill>
            <a:blip r:embed="rId2">
              <a:alphaModFix amt="50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CO" noProof="0" dirty="0"/>
          </a:p>
        </p:txBody>
      </p:sp>
      <p:grpSp>
        <p:nvGrpSpPr>
          <p:cNvPr id="4" name="Group 4"/>
          <p:cNvGrpSpPr/>
          <p:nvPr/>
        </p:nvGrpSpPr>
        <p:grpSpPr>
          <a:xfrm>
            <a:off x="988638" y="790956"/>
            <a:ext cx="5985429" cy="4208660"/>
            <a:chOff x="0" y="0"/>
            <a:chExt cx="3218378" cy="2263006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3218378" cy="2263006"/>
            </a:xfrm>
            <a:custGeom>
              <a:avLst/>
              <a:gdLst/>
              <a:ahLst/>
              <a:cxnLst/>
              <a:rect l="l" t="t" r="r" b="b"/>
              <a:pathLst>
                <a:path w="3218378" h="2263006">
                  <a:moveTo>
                    <a:pt x="0" y="0"/>
                  </a:moveTo>
                  <a:lnTo>
                    <a:pt x="3218378" y="0"/>
                  </a:lnTo>
                  <a:lnTo>
                    <a:pt x="3218378" y="2263006"/>
                  </a:lnTo>
                  <a:lnTo>
                    <a:pt x="0" y="2263006"/>
                  </a:lnTo>
                  <a:close/>
                </a:path>
              </a:pathLst>
            </a:custGeom>
            <a:solidFill>
              <a:srgbClr val="FBF1E4"/>
            </a:solidFill>
            <a:ln w="19050" cap="sq">
              <a:solidFill>
                <a:srgbClr val="E87E36"/>
              </a:solidFill>
              <a:prstDash val="solid"/>
              <a:miter/>
            </a:ln>
          </p:spPr>
          <p:txBody>
            <a:bodyPr/>
            <a:lstStyle/>
            <a:p>
              <a:endParaRPr lang="es-CO" noProof="0" dirty="0"/>
            </a:p>
          </p:txBody>
        </p:sp>
        <p:sp>
          <p:nvSpPr>
            <p:cNvPr id="6" name="TextBox 6"/>
            <p:cNvSpPr txBox="1"/>
            <p:nvPr/>
          </p:nvSpPr>
          <p:spPr>
            <a:xfrm>
              <a:off x="0" y="-19050"/>
              <a:ext cx="3218378" cy="228205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399"/>
                </a:lnSpc>
                <a:spcBef>
                  <a:spcPct val="0"/>
                </a:spcBef>
              </a:pPr>
              <a:endParaRPr lang="es-CO" noProof="0" dirty="0"/>
            </a:p>
          </p:txBody>
        </p:sp>
      </p:grpSp>
      <p:sp>
        <p:nvSpPr>
          <p:cNvPr id="7" name="TextBox 7"/>
          <p:cNvSpPr txBox="1"/>
          <p:nvPr/>
        </p:nvSpPr>
        <p:spPr>
          <a:xfrm>
            <a:off x="1228926" y="1652048"/>
            <a:ext cx="682870" cy="17953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399"/>
              </a:lnSpc>
            </a:pPr>
            <a:r>
              <a:rPr lang="es-CO" sz="999" spc="17" noProof="0" dirty="0">
                <a:solidFill>
                  <a:srgbClr val="646464"/>
                </a:solidFill>
                <a:latin typeface="Roca Two"/>
                <a:ea typeface="Roca Two"/>
                <a:cs typeface="Roca Two"/>
                <a:sym typeface="Roca Two"/>
              </a:rPr>
              <a:t>Concepto: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4670308" y="1653861"/>
            <a:ext cx="614996" cy="17953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399"/>
              </a:lnSpc>
            </a:pPr>
            <a:r>
              <a:rPr lang="es-CO" sz="999" noProof="0" dirty="0">
                <a:solidFill>
                  <a:srgbClr val="646464"/>
                </a:solidFill>
                <a:latin typeface="Roca Two"/>
                <a:ea typeface="Roca Two"/>
                <a:cs typeface="Roca Two"/>
                <a:sym typeface="Roca Two"/>
              </a:rPr>
              <a:t>Concepto: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6159448" y="1653639"/>
            <a:ext cx="478739" cy="17953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399"/>
              </a:lnSpc>
            </a:pPr>
            <a:r>
              <a:rPr lang="es-CO" sz="999" spc="4" noProof="0" dirty="0">
                <a:solidFill>
                  <a:srgbClr val="646464"/>
                </a:solidFill>
                <a:latin typeface="Roca Two"/>
                <a:ea typeface="Roca Two"/>
                <a:cs typeface="Roca Two"/>
                <a:sym typeface="Roca Two"/>
              </a:rPr>
              <a:t>Valor $</a:t>
            </a:r>
          </a:p>
        </p:txBody>
      </p:sp>
      <p:sp>
        <p:nvSpPr>
          <p:cNvPr id="10" name="AutoShape 10"/>
          <p:cNvSpPr/>
          <p:nvPr/>
        </p:nvSpPr>
        <p:spPr>
          <a:xfrm>
            <a:off x="988638" y="1342012"/>
            <a:ext cx="5985429" cy="0"/>
          </a:xfrm>
          <a:prstGeom prst="line">
            <a:avLst/>
          </a:prstGeom>
          <a:ln w="19050" cap="flat">
            <a:solidFill>
              <a:srgbClr val="E87E36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s-CO" noProof="0" dirty="0"/>
          </a:p>
        </p:txBody>
      </p:sp>
      <p:sp>
        <p:nvSpPr>
          <p:cNvPr id="11" name="AutoShape 11"/>
          <p:cNvSpPr/>
          <p:nvPr/>
        </p:nvSpPr>
        <p:spPr>
          <a:xfrm>
            <a:off x="988638" y="1614449"/>
            <a:ext cx="5985429" cy="0"/>
          </a:xfrm>
          <a:prstGeom prst="line">
            <a:avLst/>
          </a:prstGeom>
          <a:ln w="19050" cap="flat">
            <a:solidFill>
              <a:srgbClr val="E87E36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s-CO" noProof="0" dirty="0"/>
          </a:p>
        </p:txBody>
      </p:sp>
      <p:sp>
        <p:nvSpPr>
          <p:cNvPr id="12" name="AutoShape 12"/>
          <p:cNvSpPr/>
          <p:nvPr/>
        </p:nvSpPr>
        <p:spPr>
          <a:xfrm>
            <a:off x="988638" y="4679138"/>
            <a:ext cx="5985429" cy="0"/>
          </a:xfrm>
          <a:prstGeom prst="line">
            <a:avLst/>
          </a:prstGeom>
          <a:ln w="19050" cap="flat">
            <a:solidFill>
              <a:srgbClr val="E87E36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s-CO" noProof="0" dirty="0"/>
          </a:p>
        </p:txBody>
      </p:sp>
      <p:sp>
        <p:nvSpPr>
          <p:cNvPr id="13" name="AutoShape 13"/>
          <p:cNvSpPr/>
          <p:nvPr/>
        </p:nvSpPr>
        <p:spPr>
          <a:xfrm>
            <a:off x="988638" y="4090440"/>
            <a:ext cx="5985429" cy="0"/>
          </a:xfrm>
          <a:prstGeom prst="line">
            <a:avLst/>
          </a:prstGeom>
          <a:ln w="19050" cap="flat">
            <a:solidFill>
              <a:srgbClr val="E87E36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s-CO" noProof="0" dirty="0"/>
          </a:p>
        </p:txBody>
      </p:sp>
      <p:sp>
        <p:nvSpPr>
          <p:cNvPr id="14" name="AutoShape 14"/>
          <p:cNvSpPr/>
          <p:nvPr/>
        </p:nvSpPr>
        <p:spPr>
          <a:xfrm flipV="1">
            <a:off x="2409655" y="1616593"/>
            <a:ext cx="0" cy="3062544"/>
          </a:xfrm>
          <a:prstGeom prst="line">
            <a:avLst/>
          </a:prstGeom>
          <a:ln w="19050" cap="flat">
            <a:solidFill>
              <a:srgbClr val="E87E36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s-CO" noProof="0" dirty="0"/>
          </a:p>
        </p:txBody>
      </p:sp>
      <p:sp>
        <p:nvSpPr>
          <p:cNvPr id="15" name="AutoShape 15"/>
          <p:cNvSpPr/>
          <p:nvPr/>
        </p:nvSpPr>
        <p:spPr>
          <a:xfrm flipV="1">
            <a:off x="4195665" y="1342012"/>
            <a:ext cx="0" cy="3337126"/>
          </a:xfrm>
          <a:prstGeom prst="line">
            <a:avLst/>
          </a:prstGeom>
          <a:ln w="19050" cap="flat">
            <a:solidFill>
              <a:srgbClr val="E87E36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s-CO" noProof="0" dirty="0"/>
          </a:p>
        </p:txBody>
      </p:sp>
      <p:sp>
        <p:nvSpPr>
          <p:cNvPr id="16" name="AutoShape 16"/>
          <p:cNvSpPr/>
          <p:nvPr/>
        </p:nvSpPr>
        <p:spPr>
          <a:xfrm flipV="1">
            <a:off x="5767290" y="1616593"/>
            <a:ext cx="0" cy="3062544"/>
          </a:xfrm>
          <a:prstGeom prst="line">
            <a:avLst/>
          </a:prstGeom>
          <a:ln w="19050" cap="flat">
            <a:solidFill>
              <a:srgbClr val="E87E36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s-CO" noProof="0" dirty="0"/>
          </a:p>
        </p:txBody>
      </p:sp>
      <p:sp>
        <p:nvSpPr>
          <p:cNvPr id="17" name="TextBox 17"/>
          <p:cNvSpPr txBox="1"/>
          <p:nvPr/>
        </p:nvSpPr>
        <p:spPr>
          <a:xfrm>
            <a:off x="478594" y="153930"/>
            <a:ext cx="7005518" cy="52942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419"/>
              </a:lnSpc>
            </a:pPr>
            <a:r>
              <a:rPr lang="es-CO" sz="3156" b="1" spc="34" noProof="0" dirty="0">
                <a:solidFill>
                  <a:srgbClr val="46A5A6"/>
                </a:solidFill>
                <a:latin typeface="Roca Two Bold"/>
                <a:ea typeface="Roca Two Bold"/>
                <a:cs typeface="Roca Two Bold"/>
                <a:sym typeface="Roca Two Bold"/>
              </a:rPr>
              <a:t>Construyamos nuestro presupuesto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1114728" y="896271"/>
            <a:ext cx="772954" cy="45313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1820"/>
              </a:lnSpc>
            </a:pPr>
            <a:r>
              <a:rPr lang="es-CO" sz="1000" spc="99" noProof="0" dirty="0">
                <a:solidFill>
                  <a:srgbClr val="646464"/>
                </a:solidFill>
                <a:latin typeface="Roca Two"/>
                <a:ea typeface="Roca Two"/>
                <a:cs typeface="Roca Two"/>
                <a:sym typeface="Roca Two"/>
              </a:rPr>
              <a:t>Nombre:</a:t>
            </a:r>
          </a:p>
          <a:p>
            <a:pPr algn="l">
              <a:lnSpc>
                <a:spcPts val="1872"/>
              </a:lnSpc>
            </a:pPr>
            <a:r>
              <a:rPr lang="es-CO" sz="1028" spc="37" noProof="0" dirty="0">
                <a:solidFill>
                  <a:srgbClr val="646464"/>
                </a:solidFill>
                <a:latin typeface="Roca Two"/>
                <a:ea typeface="Roca Two"/>
                <a:cs typeface="Roca Two"/>
                <a:sym typeface="Roca Two"/>
              </a:rPr>
              <a:t>Fecha: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3146308" y="820495"/>
            <a:ext cx="1524000" cy="23468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020"/>
              </a:lnSpc>
            </a:pPr>
            <a:r>
              <a:rPr lang="es-CO" sz="1050" spc="103" noProof="0" dirty="0">
                <a:solidFill>
                  <a:srgbClr val="383738"/>
                </a:solidFill>
                <a:latin typeface="Roca Two"/>
                <a:ea typeface="Roca Two"/>
                <a:cs typeface="Roca Two"/>
                <a:sym typeface="Roca Two"/>
              </a:rPr>
              <a:t>PRESUPUESTO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2027821" y="1395680"/>
            <a:ext cx="763667" cy="1555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399"/>
              </a:lnSpc>
            </a:pPr>
            <a:r>
              <a:rPr lang="es-CO" sz="999" b="1" spc="101" noProof="0" dirty="0">
                <a:solidFill>
                  <a:srgbClr val="646464"/>
                </a:solidFill>
                <a:latin typeface="Roca Two Bold"/>
                <a:ea typeface="Roca Two Bold"/>
                <a:cs typeface="Roca Two Bold"/>
                <a:sym typeface="Roca Two Bold"/>
              </a:rPr>
              <a:t>INGRESOS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5484160" y="1395680"/>
            <a:ext cx="585311" cy="1555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399"/>
              </a:lnSpc>
            </a:pPr>
            <a:r>
              <a:rPr lang="es-CO" sz="999" b="1" spc="75" noProof="0" dirty="0">
                <a:solidFill>
                  <a:srgbClr val="414141"/>
                </a:solidFill>
                <a:latin typeface="Roca Two Bold"/>
                <a:ea typeface="Roca Two Bold"/>
                <a:cs typeface="Roca Two Bold"/>
                <a:sym typeface="Roca Two Bold"/>
              </a:rPr>
              <a:t>GASTOS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3013985" y="1660033"/>
            <a:ext cx="417175" cy="16671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302"/>
              </a:lnSpc>
            </a:pPr>
            <a:r>
              <a:rPr lang="es-CO" sz="930" spc="5" noProof="0" dirty="0">
                <a:solidFill>
                  <a:srgbClr val="646464"/>
                </a:solidFill>
                <a:latin typeface="Roca Two"/>
                <a:ea typeface="Roca Two"/>
                <a:cs typeface="Roca Two"/>
                <a:sym typeface="Roca Two"/>
              </a:rPr>
              <a:t>Valor $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1265596" y="4229110"/>
            <a:ext cx="339931" cy="16844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399"/>
              </a:lnSpc>
            </a:pPr>
            <a:r>
              <a:rPr lang="es-CO" sz="999" noProof="0" dirty="0">
                <a:solidFill>
                  <a:srgbClr val="646464"/>
                </a:solidFill>
                <a:latin typeface="Montserrat"/>
                <a:ea typeface="Montserrat"/>
                <a:cs typeface="Montserrat"/>
                <a:sym typeface="Montserrat"/>
              </a:rPr>
              <a:t>Total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4299706" y="1812380"/>
            <a:ext cx="1524000" cy="227806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1950"/>
              </a:lnSpc>
            </a:pPr>
            <a:r>
              <a:rPr lang="es-CO" sz="1000" spc="80" noProof="0" dirty="0">
                <a:solidFill>
                  <a:srgbClr val="646464"/>
                </a:solidFill>
                <a:latin typeface="Montserrat"/>
                <a:ea typeface="Montserrat"/>
                <a:cs typeface="Montserrat"/>
                <a:sym typeface="Montserrat"/>
              </a:rPr>
              <a:t>Arriendo:</a:t>
            </a:r>
          </a:p>
          <a:p>
            <a:pPr algn="l">
              <a:lnSpc>
                <a:spcPts val="1950"/>
              </a:lnSpc>
            </a:pPr>
            <a:r>
              <a:rPr lang="es-CO" sz="1000" spc="80" noProof="0" dirty="0">
                <a:solidFill>
                  <a:srgbClr val="646464"/>
                </a:solidFill>
                <a:latin typeface="Montserrat"/>
                <a:ea typeface="Montserrat"/>
                <a:cs typeface="Montserrat"/>
                <a:sym typeface="Montserrat"/>
              </a:rPr>
              <a:t>Servicios públicos:</a:t>
            </a:r>
          </a:p>
          <a:p>
            <a:pPr algn="l">
              <a:lnSpc>
                <a:spcPts val="1950"/>
              </a:lnSpc>
            </a:pPr>
            <a:r>
              <a:rPr lang="es-CO" sz="1000" spc="80" noProof="0" dirty="0">
                <a:solidFill>
                  <a:srgbClr val="646464"/>
                </a:solidFill>
                <a:latin typeface="Montserrat"/>
                <a:ea typeface="Montserrat"/>
                <a:cs typeface="Montserrat"/>
                <a:sym typeface="Montserrat"/>
              </a:rPr>
              <a:t>Alimentación:</a:t>
            </a:r>
          </a:p>
          <a:p>
            <a:pPr algn="l">
              <a:lnSpc>
                <a:spcPts val="1950"/>
              </a:lnSpc>
            </a:pPr>
            <a:r>
              <a:rPr lang="es-CO" sz="1000" spc="80" noProof="0" dirty="0">
                <a:solidFill>
                  <a:srgbClr val="646464"/>
                </a:solidFill>
                <a:latin typeface="Montserrat"/>
                <a:ea typeface="Montserrat"/>
                <a:cs typeface="Montserrat"/>
                <a:sym typeface="Montserrat"/>
              </a:rPr>
              <a:t>Mascotas:</a:t>
            </a:r>
          </a:p>
          <a:p>
            <a:pPr algn="l">
              <a:lnSpc>
                <a:spcPts val="1950"/>
              </a:lnSpc>
            </a:pPr>
            <a:r>
              <a:rPr lang="es-CO" sz="1000" spc="80" noProof="0" dirty="0">
                <a:solidFill>
                  <a:srgbClr val="646464"/>
                </a:solidFill>
                <a:latin typeface="Montserrat"/>
                <a:ea typeface="Montserrat"/>
                <a:cs typeface="Montserrat"/>
                <a:sym typeface="Montserrat"/>
              </a:rPr>
              <a:t>Salud:</a:t>
            </a:r>
          </a:p>
          <a:p>
            <a:pPr algn="l">
              <a:lnSpc>
                <a:spcPts val="1950"/>
              </a:lnSpc>
            </a:pPr>
            <a:r>
              <a:rPr lang="es-CO" sz="1000" spc="163" noProof="0" dirty="0">
                <a:solidFill>
                  <a:srgbClr val="646464"/>
                </a:solidFill>
                <a:latin typeface="Montserrat"/>
                <a:ea typeface="Montserrat"/>
                <a:cs typeface="Montserrat"/>
                <a:sym typeface="Montserrat"/>
              </a:rPr>
              <a:t>Belleza:</a:t>
            </a:r>
          </a:p>
          <a:p>
            <a:pPr algn="l">
              <a:lnSpc>
                <a:spcPts val="1950"/>
              </a:lnSpc>
            </a:pPr>
            <a:r>
              <a:rPr lang="es-CO" sz="1000" spc="107" noProof="0" dirty="0">
                <a:solidFill>
                  <a:srgbClr val="646464"/>
                </a:solidFill>
                <a:latin typeface="Montserrat"/>
                <a:ea typeface="Montserrat"/>
                <a:cs typeface="Montserrat"/>
                <a:sym typeface="Montserrat"/>
              </a:rPr>
              <a:t>Transporte:</a:t>
            </a:r>
          </a:p>
          <a:p>
            <a:pPr algn="l">
              <a:lnSpc>
                <a:spcPts val="1950"/>
              </a:lnSpc>
            </a:pPr>
            <a:r>
              <a:rPr lang="es-CO" sz="1000" spc="24" noProof="0" dirty="0">
                <a:solidFill>
                  <a:srgbClr val="646464"/>
                </a:solidFill>
                <a:latin typeface="Montserrat"/>
                <a:ea typeface="Montserrat"/>
                <a:cs typeface="Montserrat"/>
                <a:sym typeface="Montserrat"/>
              </a:rPr>
              <a:t>Créditos:</a:t>
            </a:r>
          </a:p>
          <a:p>
            <a:pPr algn="l">
              <a:lnSpc>
                <a:spcPts val="1950"/>
              </a:lnSpc>
            </a:pPr>
            <a:r>
              <a:rPr lang="es-CO" sz="1000" spc="24" noProof="0" dirty="0">
                <a:solidFill>
                  <a:srgbClr val="646464"/>
                </a:solidFill>
                <a:latin typeface="Montserrat"/>
                <a:ea typeface="Montserrat"/>
                <a:cs typeface="Montserrat"/>
                <a:sym typeface="Montserrat"/>
              </a:rPr>
              <a:t>Otros: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4325919" y="4219585"/>
            <a:ext cx="379789" cy="17462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400"/>
              </a:lnSpc>
            </a:pPr>
            <a:r>
              <a:rPr lang="es-CO" sz="1000" noProof="0" dirty="0">
                <a:solidFill>
                  <a:srgbClr val="646464"/>
                </a:solidFill>
                <a:latin typeface="Montserrat"/>
                <a:ea typeface="Montserrat"/>
                <a:cs typeface="Montserrat"/>
                <a:sym typeface="Montserrat"/>
              </a:rPr>
              <a:t>Total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2397167" y="4733377"/>
            <a:ext cx="3277017" cy="17953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364"/>
              </a:lnSpc>
            </a:pPr>
            <a:r>
              <a:rPr lang="es-CO" sz="975" noProof="0" dirty="0">
                <a:solidFill>
                  <a:srgbClr val="646464"/>
                </a:solidFill>
                <a:latin typeface="Roca Two"/>
                <a:ea typeface="Roca Two"/>
                <a:cs typeface="Roca Two"/>
                <a:sym typeface="Roca Two"/>
              </a:rPr>
              <a:t>Total ingresos - Total gastos = Disponible para el ahorro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1252145" y="2030158"/>
            <a:ext cx="964990" cy="16314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2470"/>
              </a:lnSpc>
            </a:pPr>
            <a:r>
              <a:rPr lang="es-CO" sz="1000" spc="80" noProof="0" dirty="0">
                <a:solidFill>
                  <a:srgbClr val="646464"/>
                </a:solidFill>
                <a:latin typeface="Montserrat Bold" panose="020B0604020202020204" charset="0"/>
                <a:ea typeface="Montserrat"/>
                <a:cs typeface="Montserrat"/>
                <a:sym typeface="Montserrat"/>
              </a:rPr>
              <a:t>Salario:</a:t>
            </a:r>
          </a:p>
          <a:p>
            <a:pPr algn="l">
              <a:lnSpc>
                <a:spcPts val="2470"/>
              </a:lnSpc>
            </a:pPr>
            <a:r>
              <a:rPr lang="es-CO" sz="1000" spc="80" noProof="0" dirty="0">
                <a:solidFill>
                  <a:srgbClr val="646464"/>
                </a:solidFill>
                <a:latin typeface="Montserrat Bold" panose="020B0604020202020204" charset="0"/>
                <a:ea typeface="Montserrat"/>
                <a:cs typeface="Montserrat"/>
                <a:sym typeface="Montserrat"/>
              </a:rPr>
              <a:t>Horas extra:</a:t>
            </a:r>
          </a:p>
          <a:p>
            <a:pPr algn="l">
              <a:lnSpc>
                <a:spcPts val="2470"/>
              </a:lnSpc>
            </a:pPr>
            <a:r>
              <a:rPr lang="es-CO" sz="1000" spc="80" noProof="0" dirty="0">
                <a:solidFill>
                  <a:srgbClr val="646464"/>
                </a:solidFill>
                <a:latin typeface="Montserrat Bold" panose="020B0604020202020204" charset="0"/>
                <a:ea typeface="Montserrat"/>
                <a:cs typeface="Montserrat"/>
                <a:sym typeface="Montserrat"/>
              </a:rPr>
              <a:t>Arriendos:</a:t>
            </a:r>
          </a:p>
          <a:p>
            <a:pPr algn="l">
              <a:lnSpc>
                <a:spcPct val="150000"/>
              </a:lnSpc>
            </a:pPr>
            <a:r>
              <a:rPr lang="es-CO" sz="1000" spc="80" noProof="0" dirty="0">
                <a:solidFill>
                  <a:srgbClr val="646464"/>
                </a:solidFill>
                <a:latin typeface="Montserrat Bold" panose="020B0604020202020204" charset="0"/>
                <a:ea typeface="Montserrat"/>
                <a:cs typeface="Montserrat"/>
                <a:sym typeface="Montserrat"/>
              </a:rPr>
              <a:t>Prestación </a:t>
            </a:r>
          </a:p>
          <a:p>
            <a:pPr algn="l">
              <a:lnSpc>
                <a:spcPts val="1270"/>
              </a:lnSpc>
            </a:pPr>
            <a:r>
              <a:rPr lang="es-CO" sz="1000" spc="80" noProof="0" dirty="0">
                <a:solidFill>
                  <a:srgbClr val="646464"/>
                </a:solidFill>
                <a:latin typeface="Montserrat Bold" panose="020B0604020202020204" charset="0"/>
                <a:ea typeface="Montserrat"/>
                <a:cs typeface="Montserrat"/>
                <a:sym typeface="Montserrat"/>
              </a:rPr>
              <a:t>de servicios:</a:t>
            </a:r>
          </a:p>
          <a:p>
            <a:pPr algn="l">
              <a:lnSpc>
                <a:spcPts val="2470"/>
              </a:lnSpc>
            </a:pPr>
            <a:r>
              <a:rPr lang="es-CO" sz="1000" spc="24" noProof="0" dirty="0">
                <a:solidFill>
                  <a:srgbClr val="646464"/>
                </a:solidFill>
                <a:latin typeface="Montserrat Bold" panose="020B0604020202020204" charset="0"/>
                <a:ea typeface="Montserrat"/>
                <a:cs typeface="Montserrat"/>
                <a:sym typeface="Montserrat"/>
              </a:rPr>
              <a:t>Otros:</a:t>
            </a:r>
          </a:p>
        </p:txBody>
      </p:sp>
      <p:sp>
        <p:nvSpPr>
          <p:cNvPr id="28" name="Freeform 28"/>
          <p:cNvSpPr/>
          <p:nvPr/>
        </p:nvSpPr>
        <p:spPr>
          <a:xfrm>
            <a:off x="7210447" y="4090440"/>
            <a:ext cx="776302" cy="776302"/>
          </a:xfrm>
          <a:custGeom>
            <a:avLst/>
            <a:gdLst/>
            <a:ahLst/>
            <a:cxnLst/>
            <a:rect l="l" t="t" r="r" b="b"/>
            <a:pathLst>
              <a:path w="776302" h="776302">
                <a:moveTo>
                  <a:pt x="0" y="0"/>
                </a:moveTo>
                <a:lnTo>
                  <a:pt x="776301" y="0"/>
                </a:lnTo>
                <a:lnTo>
                  <a:pt x="776301" y="776301"/>
                </a:lnTo>
                <a:lnTo>
                  <a:pt x="0" y="776301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s-CO" noProof="0" dirty="0"/>
          </a:p>
        </p:txBody>
      </p:sp>
      <p:sp>
        <p:nvSpPr>
          <p:cNvPr id="29" name="AutoShape 29"/>
          <p:cNvSpPr/>
          <p:nvPr/>
        </p:nvSpPr>
        <p:spPr>
          <a:xfrm>
            <a:off x="2831539" y="2275802"/>
            <a:ext cx="825990" cy="0"/>
          </a:xfrm>
          <a:prstGeom prst="line">
            <a:avLst/>
          </a:prstGeom>
          <a:ln w="9525" cap="flat">
            <a:solidFill>
              <a:srgbClr val="E87E36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s-CO" noProof="0" dirty="0"/>
          </a:p>
        </p:txBody>
      </p:sp>
      <p:sp>
        <p:nvSpPr>
          <p:cNvPr id="30" name="AutoShape 30"/>
          <p:cNvSpPr/>
          <p:nvPr/>
        </p:nvSpPr>
        <p:spPr>
          <a:xfrm>
            <a:off x="2831539" y="2590800"/>
            <a:ext cx="825990" cy="0"/>
          </a:xfrm>
          <a:prstGeom prst="line">
            <a:avLst/>
          </a:prstGeom>
          <a:ln w="9525" cap="flat">
            <a:solidFill>
              <a:srgbClr val="E87E36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s-CO" noProof="0" dirty="0"/>
          </a:p>
        </p:txBody>
      </p:sp>
      <p:sp>
        <p:nvSpPr>
          <p:cNvPr id="31" name="AutoShape 31"/>
          <p:cNvSpPr/>
          <p:nvPr/>
        </p:nvSpPr>
        <p:spPr>
          <a:xfrm>
            <a:off x="2831539" y="2895600"/>
            <a:ext cx="825990" cy="0"/>
          </a:xfrm>
          <a:prstGeom prst="line">
            <a:avLst/>
          </a:prstGeom>
          <a:ln w="9525" cap="flat">
            <a:solidFill>
              <a:srgbClr val="E87E36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s-CO" noProof="0" dirty="0"/>
          </a:p>
        </p:txBody>
      </p:sp>
      <p:sp>
        <p:nvSpPr>
          <p:cNvPr id="32" name="AutoShape 32"/>
          <p:cNvSpPr/>
          <p:nvPr/>
        </p:nvSpPr>
        <p:spPr>
          <a:xfrm>
            <a:off x="2831539" y="3276600"/>
            <a:ext cx="825990" cy="0"/>
          </a:xfrm>
          <a:prstGeom prst="line">
            <a:avLst/>
          </a:prstGeom>
          <a:ln w="9525" cap="flat">
            <a:solidFill>
              <a:srgbClr val="E87E36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s-CO" noProof="0" dirty="0"/>
          </a:p>
        </p:txBody>
      </p:sp>
      <p:sp>
        <p:nvSpPr>
          <p:cNvPr id="33" name="AutoShape 33"/>
          <p:cNvSpPr/>
          <p:nvPr/>
        </p:nvSpPr>
        <p:spPr>
          <a:xfrm>
            <a:off x="2831539" y="3581400"/>
            <a:ext cx="825990" cy="0"/>
          </a:xfrm>
          <a:prstGeom prst="line">
            <a:avLst/>
          </a:prstGeom>
          <a:ln w="9525" cap="flat">
            <a:solidFill>
              <a:srgbClr val="E87E36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s-CO" noProof="0" dirty="0"/>
          </a:p>
        </p:txBody>
      </p:sp>
      <p:sp>
        <p:nvSpPr>
          <p:cNvPr id="34" name="AutoShape 34"/>
          <p:cNvSpPr/>
          <p:nvPr/>
        </p:nvSpPr>
        <p:spPr>
          <a:xfrm>
            <a:off x="5958980" y="2018627"/>
            <a:ext cx="825990" cy="0"/>
          </a:xfrm>
          <a:prstGeom prst="line">
            <a:avLst/>
          </a:prstGeom>
          <a:ln w="9525" cap="flat">
            <a:solidFill>
              <a:srgbClr val="E87E36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s-CO" noProof="0" dirty="0"/>
          </a:p>
        </p:txBody>
      </p:sp>
      <p:sp>
        <p:nvSpPr>
          <p:cNvPr id="35" name="AutoShape 35"/>
          <p:cNvSpPr/>
          <p:nvPr/>
        </p:nvSpPr>
        <p:spPr>
          <a:xfrm>
            <a:off x="5959811" y="2275802"/>
            <a:ext cx="825990" cy="0"/>
          </a:xfrm>
          <a:prstGeom prst="line">
            <a:avLst/>
          </a:prstGeom>
          <a:ln w="9525" cap="flat">
            <a:solidFill>
              <a:srgbClr val="E87E36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s-CO" noProof="0" dirty="0"/>
          </a:p>
        </p:txBody>
      </p:sp>
      <p:sp>
        <p:nvSpPr>
          <p:cNvPr id="36" name="AutoShape 36"/>
          <p:cNvSpPr/>
          <p:nvPr/>
        </p:nvSpPr>
        <p:spPr>
          <a:xfrm>
            <a:off x="5958980" y="2504402"/>
            <a:ext cx="825990" cy="0"/>
          </a:xfrm>
          <a:prstGeom prst="line">
            <a:avLst/>
          </a:prstGeom>
          <a:ln w="9525" cap="flat">
            <a:solidFill>
              <a:srgbClr val="E87E36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s-CO" noProof="0" dirty="0"/>
          </a:p>
        </p:txBody>
      </p:sp>
      <p:sp>
        <p:nvSpPr>
          <p:cNvPr id="37" name="AutoShape 37"/>
          <p:cNvSpPr/>
          <p:nvPr/>
        </p:nvSpPr>
        <p:spPr>
          <a:xfrm>
            <a:off x="5959811" y="2759334"/>
            <a:ext cx="825990" cy="0"/>
          </a:xfrm>
          <a:prstGeom prst="line">
            <a:avLst/>
          </a:prstGeom>
          <a:ln w="9525" cap="flat">
            <a:solidFill>
              <a:srgbClr val="E87E36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s-CO" noProof="0" dirty="0"/>
          </a:p>
        </p:txBody>
      </p:sp>
      <p:sp>
        <p:nvSpPr>
          <p:cNvPr id="38" name="AutoShape 38"/>
          <p:cNvSpPr/>
          <p:nvPr/>
        </p:nvSpPr>
        <p:spPr>
          <a:xfrm>
            <a:off x="5959811" y="2987934"/>
            <a:ext cx="825990" cy="0"/>
          </a:xfrm>
          <a:prstGeom prst="line">
            <a:avLst/>
          </a:prstGeom>
          <a:ln w="9525" cap="flat">
            <a:solidFill>
              <a:srgbClr val="E87E36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s-CO" noProof="0" dirty="0"/>
          </a:p>
        </p:txBody>
      </p:sp>
      <p:sp>
        <p:nvSpPr>
          <p:cNvPr id="39" name="AutoShape 39"/>
          <p:cNvSpPr/>
          <p:nvPr/>
        </p:nvSpPr>
        <p:spPr>
          <a:xfrm>
            <a:off x="5959811" y="3245109"/>
            <a:ext cx="825990" cy="0"/>
          </a:xfrm>
          <a:prstGeom prst="line">
            <a:avLst/>
          </a:prstGeom>
          <a:ln w="9525" cap="flat">
            <a:solidFill>
              <a:srgbClr val="E87E36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s-CO" noProof="0" dirty="0"/>
          </a:p>
        </p:txBody>
      </p:sp>
      <p:sp>
        <p:nvSpPr>
          <p:cNvPr id="40" name="AutoShape 40"/>
          <p:cNvSpPr/>
          <p:nvPr/>
        </p:nvSpPr>
        <p:spPr>
          <a:xfrm>
            <a:off x="5959811" y="3502284"/>
            <a:ext cx="825990" cy="0"/>
          </a:xfrm>
          <a:prstGeom prst="line">
            <a:avLst/>
          </a:prstGeom>
          <a:ln w="9525" cap="flat">
            <a:solidFill>
              <a:srgbClr val="E87E36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s-CO" noProof="0" dirty="0"/>
          </a:p>
        </p:txBody>
      </p:sp>
      <p:sp>
        <p:nvSpPr>
          <p:cNvPr id="41" name="AutoShape 41"/>
          <p:cNvSpPr/>
          <p:nvPr/>
        </p:nvSpPr>
        <p:spPr>
          <a:xfrm>
            <a:off x="5958980" y="3740409"/>
            <a:ext cx="825990" cy="0"/>
          </a:xfrm>
          <a:prstGeom prst="line">
            <a:avLst/>
          </a:prstGeom>
          <a:ln w="9525" cap="flat">
            <a:solidFill>
              <a:srgbClr val="E87E36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s-CO" noProof="0" dirty="0"/>
          </a:p>
        </p:txBody>
      </p:sp>
      <p:sp>
        <p:nvSpPr>
          <p:cNvPr id="42" name="AutoShape 42"/>
          <p:cNvSpPr/>
          <p:nvPr/>
        </p:nvSpPr>
        <p:spPr>
          <a:xfrm>
            <a:off x="5958980" y="3995423"/>
            <a:ext cx="825990" cy="0"/>
          </a:xfrm>
          <a:prstGeom prst="line">
            <a:avLst/>
          </a:prstGeom>
          <a:ln w="9525" cap="flat">
            <a:solidFill>
              <a:srgbClr val="E87E36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s-CO" noProof="0" dirty="0"/>
          </a:p>
        </p:txBody>
      </p:sp>
      <p:sp>
        <p:nvSpPr>
          <p:cNvPr id="43" name="TextBox 23">
            <a:extLst>
              <a:ext uri="{FF2B5EF4-FFF2-40B4-BE49-F238E27FC236}">
                <a16:creationId xmlns:a16="http://schemas.microsoft.com/office/drawing/2014/main" id="{DBCBD7F3-75DD-5AD9-9A4B-2083DCDF292F}"/>
              </a:ext>
            </a:extLst>
          </p:cNvPr>
          <p:cNvSpPr txBox="1"/>
          <p:nvPr/>
        </p:nvSpPr>
        <p:spPr>
          <a:xfrm>
            <a:off x="2962274" y="2117141"/>
            <a:ext cx="563584" cy="16844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399"/>
              </a:lnSpc>
            </a:pPr>
            <a:r>
              <a:rPr lang="es-CO" sz="999" i="1" noProof="0" dirty="0">
                <a:solidFill>
                  <a:schemeClr val="bg1">
                    <a:lumMod val="65000"/>
                  </a:schemeClr>
                </a:solidFill>
                <a:latin typeface="Montserrat"/>
                <a:ea typeface="Montserrat"/>
                <a:cs typeface="Montserrat"/>
                <a:sym typeface="Montserrat"/>
              </a:rPr>
              <a:t>000.000</a:t>
            </a:r>
          </a:p>
        </p:txBody>
      </p:sp>
      <p:sp>
        <p:nvSpPr>
          <p:cNvPr id="44" name="TextBox 23">
            <a:extLst>
              <a:ext uri="{FF2B5EF4-FFF2-40B4-BE49-F238E27FC236}">
                <a16:creationId xmlns:a16="http://schemas.microsoft.com/office/drawing/2014/main" id="{94F45128-CB7D-4173-AF0C-F80C2F16D4D1}"/>
              </a:ext>
            </a:extLst>
          </p:cNvPr>
          <p:cNvSpPr txBox="1"/>
          <p:nvPr/>
        </p:nvSpPr>
        <p:spPr>
          <a:xfrm>
            <a:off x="2940780" y="2437757"/>
            <a:ext cx="563584" cy="16844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399"/>
              </a:lnSpc>
            </a:pPr>
            <a:r>
              <a:rPr lang="es-CO" sz="999" i="1" noProof="0" dirty="0">
                <a:solidFill>
                  <a:schemeClr val="bg1">
                    <a:lumMod val="65000"/>
                  </a:schemeClr>
                </a:solidFill>
                <a:latin typeface="Montserrat"/>
                <a:ea typeface="Montserrat"/>
                <a:cs typeface="Montserrat"/>
                <a:sym typeface="Montserrat"/>
              </a:rPr>
              <a:t>000.000</a:t>
            </a:r>
          </a:p>
        </p:txBody>
      </p:sp>
      <p:sp>
        <p:nvSpPr>
          <p:cNvPr id="45" name="TextBox 23">
            <a:extLst>
              <a:ext uri="{FF2B5EF4-FFF2-40B4-BE49-F238E27FC236}">
                <a16:creationId xmlns:a16="http://schemas.microsoft.com/office/drawing/2014/main" id="{993748F0-5394-4893-4976-A18C15D8FE2E}"/>
              </a:ext>
            </a:extLst>
          </p:cNvPr>
          <p:cNvSpPr txBox="1"/>
          <p:nvPr/>
        </p:nvSpPr>
        <p:spPr>
          <a:xfrm>
            <a:off x="2938151" y="2743284"/>
            <a:ext cx="563584" cy="16844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399"/>
              </a:lnSpc>
            </a:pPr>
            <a:r>
              <a:rPr lang="es-CO" sz="999" i="1" noProof="0" dirty="0">
                <a:solidFill>
                  <a:schemeClr val="bg1">
                    <a:lumMod val="65000"/>
                  </a:schemeClr>
                </a:solidFill>
                <a:latin typeface="Montserrat"/>
                <a:ea typeface="Montserrat"/>
                <a:cs typeface="Montserrat"/>
                <a:sym typeface="Montserrat"/>
              </a:rPr>
              <a:t>000.000</a:t>
            </a:r>
          </a:p>
        </p:txBody>
      </p:sp>
      <p:sp>
        <p:nvSpPr>
          <p:cNvPr id="46" name="TextBox 23">
            <a:extLst>
              <a:ext uri="{FF2B5EF4-FFF2-40B4-BE49-F238E27FC236}">
                <a16:creationId xmlns:a16="http://schemas.microsoft.com/office/drawing/2014/main" id="{8FC4994D-EE45-7269-8082-923B8782277F}"/>
              </a:ext>
            </a:extLst>
          </p:cNvPr>
          <p:cNvSpPr txBox="1"/>
          <p:nvPr/>
        </p:nvSpPr>
        <p:spPr>
          <a:xfrm>
            <a:off x="2932346" y="3128978"/>
            <a:ext cx="563584" cy="16844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399"/>
              </a:lnSpc>
            </a:pPr>
            <a:r>
              <a:rPr lang="es-CO" sz="999" i="1" noProof="0" dirty="0">
                <a:solidFill>
                  <a:schemeClr val="bg1">
                    <a:lumMod val="65000"/>
                  </a:schemeClr>
                </a:solidFill>
                <a:latin typeface="Montserrat"/>
                <a:ea typeface="Montserrat"/>
                <a:cs typeface="Montserrat"/>
                <a:sym typeface="Montserrat"/>
              </a:rPr>
              <a:t>000.000</a:t>
            </a:r>
          </a:p>
        </p:txBody>
      </p:sp>
      <p:sp>
        <p:nvSpPr>
          <p:cNvPr id="47" name="TextBox 23">
            <a:extLst>
              <a:ext uri="{FF2B5EF4-FFF2-40B4-BE49-F238E27FC236}">
                <a16:creationId xmlns:a16="http://schemas.microsoft.com/office/drawing/2014/main" id="{F40683B1-E618-858C-1C98-FF56AF4DF3D1}"/>
              </a:ext>
            </a:extLst>
          </p:cNvPr>
          <p:cNvSpPr txBox="1"/>
          <p:nvPr/>
        </p:nvSpPr>
        <p:spPr>
          <a:xfrm>
            <a:off x="2921180" y="3428098"/>
            <a:ext cx="563584" cy="16844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399"/>
              </a:lnSpc>
            </a:pPr>
            <a:r>
              <a:rPr lang="es-CO" sz="999" i="1" noProof="0" dirty="0">
                <a:solidFill>
                  <a:schemeClr val="bg1">
                    <a:lumMod val="65000"/>
                  </a:schemeClr>
                </a:solidFill>
                <a:latin typeface="Montserrat"/>
                <a:ea typeface="Montserrat"/>
                <a:cs typeface="Montserrat"/>
                <a:sym typeface="Montserrat"/>
              </a:rPr>
              <a:t>000.000</a:t>
            </a:r>
          </a:p>
        </p:txBody>
      </p:sp>
      <p:sp>
        <p:nvSpPr>
          <p:cNvPr id="48" name="TextBox 23">
            <a:extLst>
              <a:ext uri="{FF2B5EF4-FFF2-40B4-BE49-F238E27FC236}">
                <a16:creationId xmlns:a16="http://schemas.microsoft.com/office/drawing/2014/main" id="{36BBCB55-0784-2D79-C8FA-66522D9604F3}"/>
              </a:ext>
            </a:extLst>
          </p:cNvPr>
          <p:cNvSpPr txBox="1"/>
          <p:nvPr/>
        </p:nvSpPr>
        <p:spPr>
          <a:xfrm>
            <a:off x="6090183" y="1871103"/>
            <a:ext cx="563584" cy="16844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399"/>
              </a:lnSpc>
            </a:pPr>
            <a:r>
              <a:rPr lang="es-CO" sz="999" i="1" noProof="0" dirty="0">
                <a:solidFill>
                  <a:schemeClr val="bg1">
                    <a:lumMod val="65000"/>
                  </a:schemeClr>
                </a:solidFill>
                <a:latin typeface="Montserrat"/>
                <a:ea typeface="Montserrat"/>
                <a:cs typeface="Montserrat"/>
                <a:sym typeface="Montserrat"/>
              </a:rPr>
              <a:t>000.000</a:t>
            </a:r>
          </a:p>
        </p:txBody>
      </p:sp>
      <p:sp>
        <p:nvSpPr>
          <p:cNvPr id="49" name="TextBox 23">
            <a:extLst>
              <a:ext uri="{FF2B5EF4-FFF2-40B4-BE49-F238E27FC236}">
                <a16:creationId xmlns:a16="http://schemas.microsoft.com/office/drawing/2014/main" id="{AC68EC0B-36E5-A686-1441-27F6B648223A}"/>
              </a:ext>
            </a:extLst>
          </p:cNvPr>
          <p:cNvSpPr txBox="1"/>
          <p:nvPr/>
        </p:nvSpPr>
        <p:spPr>
          <a:xfrm>
            <a:off x="6069471" y="2127532"/>
            <a:ext cx="563584" cy="16844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399"/>
              </a:lnSpc>
            </a:pPr>
            <a:r>
              <a:rPr lang="es-CO" sz="999" i="1" noProof="0" dirty="0">
                <a:solidFill>
                  <a:schemeClr val="bg1">
                    <a:lumMod val="65000"/>
                  </a:schemeClr>
                </a:solidFill>
                <a:latin typeface="Montserrat"/>
                <a:ea typeface="Montserrat"/>
                <a:cs typeface="Montserrat"/>
                <a:sym typeface="Montserrat"/>
              </a:rPr>
              <a:t>000.000</a:t>
            </a:r>
          </a:p>
        </p:txBody>
      </p:sp>
      <p:sp>
        <p:nvSpPr>
          <p:cNvPr id="50" name="TextBox 23">
            <a:extLst>
              <a:ext uri="{FF2B5EF4-FFF2-40B4-BE49-F238E27FC236}">
                <a16:creationId xmlns:a16="http://schemas.microsoft.com/office/drawing/2014/main" id="{528EE1C0-4C54-3C6E-27F0-337FFD3FDA50}"/>
              </a:ext>
            </a:extLst>
          </p:cNvPr>
          <p:cNvSpPr txBox="1"/>
          <p:nvPr/>
        </p:nvSpPr>
        <p:spPr>
          <a:xfrm>
            <a:off x="6057784" y="2358641"/>
            <a:ext cx="563584" cy="16844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399"/>
              </a:lnSpc>
            </a:pPr>
            <a:r>
              <a:rPr lang="es-CO" sz="999" i="1" noProof="0" dirty="0">
                <a:solidFill>
                  <a:schemeClr val="bg1">
                    <a:lumMod val="65000"/>
                  </a:schemeClr>
                </a:solidFill>
                <a:latin typeface="Montserrat"/>
                <a:ea typeface="Montserrat"/>
                <a:cs typeface="Montserrat"/>
                <a:sym typeface="Montserrat"/>
              </a:rPr>
              <a:t>000.000</a:t>
            </a:r>
          </a:p>
        </p:txBody>
      </p:sp>
      <p:sp>
        <p:nvSpPr>
          <p:cNvPr id="51" name="TextBox 23">
            <a:extLst>
              <a:ext uri="{FF2B5EF4-FFF2-40B4-BE49-F238E27FC236}">
                <a16:creationId xmlns:a16="http://schemas.microsoft.com/office/drawing/2014/main" id="{4EBDAF19-EA8D-B22A-30E0-E5A242CCFDF9}"/>
              </a:ext>
            </a:extLst>
          </p:cNvPr>
          <p:cNvSpPr txBox="1"/>
          <p:nvPr/>
        </p:nvSpPr>
        <p:spPr>
          <a:xfrm>
            <a:off x="6046814" y="2613306"/>
            <a:ext cx="563584" cy="16844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399"/>
              </a:lnSpc>
            </a:pPr>
            <a:r>
              <a:rPr lang="es-CO" sz="999" i="1" noProof="0" dirty="0">
                <a:solidFill>
                  <a:schemeClr val="bg1">
                    <a:lumMod val="65000"/>
                  </a:schemeClr>
                </a:solidFill>
                <a:latin typeface="Montserrat"/>
                <a:ea typeface="Montserrat"/>
                <a:cs typeface="Montserrat"/>
                <a:sym typeface="Montserrat"/>
              </a:rPr>
              <a:t>000.000</a:t>
            </a:r>
          </a:p>
        </p:txBody>
      </p:sp>
      <p:sp>
        <p:nvSpPr>
          <p:cNvPr id="52" name="TextBox 23">
            <a:extLst>
              <a:ext uri="{FF2B5EF4-FFF2-40B4-BE49-F238E27FC236}">
                <a16:creationId xmlns:a16="http://schemas.microsoft.com/office/drawing/2014/main" id="{0BAAA165-72E1-0F17-D521-15BBF4CE45CD}"/>
              </a:ext>
            </a:extLst>
          </p:cNvPr>
          <p:cNvSpPr txBox="1"/>
          <p:nvPr/>
        </p:nvSpPr>
        <p:spPr>
          <a:xfrm>
            <a:off x="6034558" y="2843303"/>
            <a:ext cx="563584" cy="16844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399"/>
              </a:lnSpc>
            </a:pPr>
            <a:r>
              <a:rPr lang="es-CO" sz="999" i="1" noProof="0" dirty="0">
                <a:solidFill>
                  <a:schemeClr val="bg1">
                    <a:lumMod val="65000"/>
                  </a:schemeClr>
                </a:solidFill>
                <a:latin typeface="Montserrat"/>
                <a:ea typeface="Montserrat"/>
                <a:cs typeface="Montserrat"/>
                <a:sym typeface="Montserrat"/>
              </a:rPr>
              <a:t>000.000</a:t>
            </a:r>
          </a:p>
        </p:txBody>
      </p:sp>
      <p:sp>
        <p:nvSpPr>
          <p:cNvPr id="53" name="TextBox 23">
            <a:extLst>
              <a:ext uri="{FF2B5EF4-FFF2-40B4-BE49-F238E27FC236}">
                <a16:creationId xmlns:a16="http://schemas.microsoft.com/office/drawing/2014/main" id="{82424589-2500-4A18-A31B-5988D090A295}"/>
              </a:ext>
            </a:extLst>
          </p:cNvPr>
          <p:cNvSpPr txBox="1"/>
          <p:nvPr/>
        </p:nvSpPr>
        <p:spPr>
          <a:xfrm>
            <a:off x="6034558" y="3095716"/>
            <a:ext cx="563584" cy="16844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399"/>
              </a:lnSpc>
            </a:pPr>
            <a:r>
              <a:rPr lang="es-CO" sz="999" i="1" noProof="0" dirty="0">
                <a:solidFill>
                  <a:schemeClr val="bg1">
                    <a:lumMod val="65000"/>
                  </a:schemeClr>
                </a:solidFill>
                <a:latin typeface="Montserrat"/>
                <a:ea typeface="Montserrat"/>
                <a:cs typeface="Montserrat"/>
                <a:sym typeface="Montserrat"/>
              </a:rPr>
              <a:t>000.000</a:t>
            </a:r>
          </a:p>
        </p:txBody>
      </p:sp>
      <p:sp>
        <p:nvSpPr>
          <p:cNvPr id="57" name="TextBox 23">
            <a:extLst>
              <a:ext uri="{FF2B5EF4-FFF2-40B4-BE49-F238E27FC236}">
                <a16:creationId xmlns:a16="http://schemas.microsoft.com/office/drawing/2014/main" id="{8AB2272B-B164-6321-F096-B8D3DB76E1FD}"/>
              </a:ext>
            </a:extLst>
          </p:cNvPr>
          <p:cNvSpPr txBox="1"/>
          <p:nvPr/>
        </p:nvSpPr>
        <p:spPr>
          <a:xfrm>
            <a:off x="6034558" y="3357271"/>
            <a:ext cx="563584" cy="16844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399"/>
              </a:lnSpc>
            </a:pPr>
            <a:r>
              <a:rPr lang="es-CO" sz="999" i="1" noProof="0" dirty="0">
                <a:solidFill>
                  <a:schemeClr val="bg1">
                    <a:lumMod val="65000"/>
                  </a:schemeClr>
                </a:solidFill>
                <a:latin typeface="Montserrat"/>
                <a:ea typeface="Montserrat"/>
                <a:cs typeface="Montserrat"/>
                <a:sym typeface="Montserrat"/>
              </a:rPr>
              <a:t>000.000</a:t>
            </a:r>
          </a:p>
        </p:txBody>
      </p:sp>
      <p:sp>
        <p:nvSpPr>
          <p:cNvPr id="58" name="TextBox 23">
            <a:extLst>
              <a:ext uri="{FF2B5EF4-FFF2-40B4-BE49-F238E27FC236}">
                <a16:creationId xmlns:a16="http://schemas.microsoft.com/office/drawing/2014/main" id="{DAE05B63-152A-BEB9-57FA-B55D2DD35E1E}"/>
              </a:ext>
            </a:extLst>
          </p:cNvPr>
          <p:cNvSpPr txBox="1"/>
          <p:nvPr/>
        </p:nvSpPr>
        <p:spPr>
          <a:xfrm>
            <a:off x="6025102" y="3595140"/>
            <a:ext cx="563584" cy="16844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399"/>
              </a:lnSpc>
            </a:pPr>
            <a:r>
              <a:rPr lang="es-CO" sz="999" i="1" noProof="0" dirty="0">
                <a:solidFill>
                  <a:schemeClr val="bg1">
                    <a:lumMod val="65000"/>
                  </a:schemeClr>
                </a:solidFill>
                <a:latin typeface="Montserrat"/>
                <a:ea typeface="Montserrat"/>
                <a:cs typeface="Montserrat"/>
                <a:sym typeface="Montserrat"/>
              </a:rPr>
              <a:t>000.000</a:t>
            </a:r>
          </a:p>
        </p:txBody>
      </p:sp>
      <p:sp>
        <p:nvSpPr>
          <p:cNvPr id="59" name="TextBox 23">
            <a:extLst>
              <a:ext uri="{FF2B5EF4-FFF2-40B4-BE49-F238E27FC236}">
                <a16:creationId xmlns:a16="http://schemas.microsoft.com/office/drawing/2014/main" id="{650CBDF5-BEC7-181D-8076-9DC01B218C0C}"/>
              </a:ext>
            </a:extLst>
          </p:cNvPr>
          <p:cNvSpPr txBox="1"/>
          <p:nvPr/>
        </p:nvSpPr>
        <p:spPr>
          <a:xfrm>
            <a:off x="6038265" y="3839600"/>
            <a:ext cx="563584" cy="16844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399"/>
              </a:lnSpc>
            </a:pPr>
            <a:r>
              <a:rPr lang="es-CO" sz="999" i="1" noProof="0" dirty="0">
                <a:solidFill>
                  <a:schemeClr val="bg1">
                    <a:lumMod val="65000"/>
                  </a:schemeClr>
                </a:solidFill>
                <a:latin typeface="Montserrat"/>
                <a:ea typeface="Montserrat"/>
                <a:cs typeface="Montserrat"/>
                <a:sym typeface="Montserrat"/>
              </a:rPr>
              <a:t>000.000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9D44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5830098" flipH="1">
            <a:off x="7109719" y="3322497"/>
            <a:ext cx="2799089" cy="2424711"/>
          </a:xfrm>
          <a:custGeom>
            <a:avLst/>
            <a:gdLst/>
            <a:ahLst/>
            <a:cxnLst/>
            <a:rect l="l" t="t" r="r" b="b"/>
            <a:pathLst>
              <a:path w="2799089" h="2424711">
                <a:moveTo>
                  <a:pt x="2799089" y="0"/>
                </a:moveTo>
                <a:lnTo>
                  <a:pt x="0" y="0"/>
                </a:lnTo>
                <a:lnTo>
                  <a:pt x="0" y="2424711"/>
                </a:lnTo>
                <a:lnTo>
                  <a:pt x="2799089" y="2424711"/>
                </a:lnTo>
                <a:lnTo>
                  <a:pt x="2799089" y="0"/>
                </a:lnTo>
                <a:close/>
              </a:path>
            </a:pathLst>
          </a:custGeom>
          <a:blipFill>
            <a:blip r:embed="rId3">
              <a:alphaModFix amt="50000"/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CO" noProof="0" dirty="0"/>
          </a:p>
        </p:txBody>
      </p:sp>
      <p:grpSp>
        <p:nvGrpSpPr>
          <p:cNvPr id="3" name="Group 3"/>
          <p:cNvGrpSpPr/>
          <p:nvPr/>
        </p:nvGrpSpPr>
        <p:grpSpPr>
          <a:xfrm>
            <a:off x="1014753" y="1253541"/>
            <a:ext cx="5911545" cy="3084567"/>
            <a:chOff x="0" y="0"/>
            <a:chExt cx="3178651" cy="1658578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3178651" cy="1658578"/>
            </a:xfrm>
            <a:custGeom>
              <a:avLst/>
              <a:gdLst/>
              <a:ahLst/>
              <a:cxnLst/>
              <a:rect l="l" t="t" r="r" b="b"/>
              <a:pathLst>
                <a:path w="3178651" h="1658578">
                  <a:moveTo>
                    <a:pt x="0" y="0"/>
                  </a:moveTo>
                  <a:lnTo>
                    <a:pt x="3178651" y="0"/>
                  </a:lnTo>
                  <a:lnTo>
                    <a:pt x="3178651" y="1658578"/>
                  </a:lnTo>
                  <a:lnTo>
                    <a:pt x="0" y="1658578"/>
                  </a:lnTo>
                  <a:close/>
                </a:path>
              </a:pathLst>
            </a:custGeom>
            <a:solidFill>
              <a:schemeClr val="accent6">
                <a:lumMod val="75000"/>
                <a:alpha val="0"/>
              </a:schemeClr>
            </a:solidFill>
            <a:ln w="57150" cap="sq">
              <a:solidFill>
                <a:schemeClr val="accent6"/>
              </a:solidFill>
              <a:prstDash val="solid"/>
              <a:miter/>
            </a:ln>
          </p:spPr>
          <p:txBody>
            <a:bodyPr/>
            <a:lstStyle/>
            <a:p>
              <a:endParaRPr lang="es-CO" noProof="0" dirty="0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123825"/>
              <a:ext cx="3178651" cy="178240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470"/>
                </a:lnSpc>
              </a:pPr>
              <a:endParaRPr lang="es-CO" noProof="0" dirty="0"/>
            </a:p>
          </p:txBody>
        </p:sp>
      </p:grpSp>
      <p:sp>
        <p:nvSpPr>
          <p:cNvPr id="6" name="AutoShape 6"/>
          <p:cNvSpPr/>
          <p:nvPr/>
        </p:nvSpPr>
        <p:spPr>
          <a:xfrm flipV="1">
            <a:off x="2282525" y="1275564"/>
            <a:ext cx="0" cy="3062544"/>
          </a:xfrm>
          <a:prstGeom prst="line">
            <a:avLst/>
          </a:prstGeom>
          <a:ln w="57150" cap="flat">
            <a:solidFill>
              <a:schemeClr val="accent6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s-CO" noProof="0" dirty="0"/>
          </a:p>
        </p:txBody>
      </p:sp>
      <p:sp>
        <p:nvSpPr>
          <p:cNvPr id="7" name="AutoShape 7"/>
          <p:cNvSpPr/>
          <p:nvPr/>
        </p:nvSpPr>
        <p:spPr>
          <a:xfrm flipV="1">
            <a:off x="3616077" y="1297392"/>
            <a:ext cx="20172" cy="3018694"/>
          </a:xfrm>
          <a:prstGeom prst="line">
            <a:avLst/>
          </a:prstGeom>
          <a:ln w="57150" cap="flat">
            <a:solidFill>
              <a:schemeClr val="accent6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s-CO" noProof="0" dirty="0"/>
          </a:p>
        </p:txBody>
      </p:sp>
      <p:sp>
        <p:nvSpPr>
          <p:cNvPr id="8" name="AutoShape 8"/>
          <p:cNvSpPr/>
          <p:nvPr/>
        </p:nvSpPr>
        <p:spPr>
          <a:xfrm flipV="1">
            <a:off x="5151675" y="1253541"/>
            <a:ext cx="0" cy="3062544"/>
          </a:xfrm>
          <a:prstGeom prst="line">
            <a:avLst/>
          </a:prstGeom>
          <a:ln w="57150" cap="flat">
            <a:solidFill>
              <a:schemeClr val="accent6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s-CO" noProof="0" dirty="0"/>
          </a:p>
        </p:txBody>
      </p:sp>
      <p:sp>
        <p:nvSpPr>
          <p:cNvPr id="9" name="AutoShape 9"/>
          <p:cNvSpPr/>
          <p:nvPr/>
        </p:nvSpPr>
        <p:spPr>
          <a:xfrm flipH="1">
            <a:off x="1023681" y="1801318"/>
            <a:ext cx="5902618" cy="0"/>
          </a:xfrm>
          <a:prstGeom prst="line">
            <a:avLst/>
          </a:prstGeom>
          <a:ln w="57150" cap="flat">
            <a:solidFill>
              <a:schemeClr val="accent6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s-CO" noProof="0" dirty="0"/>
          </a:p>
        </p:txBody>
      </p:sp>
      <p:sp>
        <p:nvSpPr>
          <p:cNvPr id="10" name="AutoShape 10"/>
          <p:cNvSpPr/>
          <p:nvPr/>
        </p:nvSpPr>
        <p:spPr>
          <a:xfrm flipH="1">
            <a:off x="1023681" y="2683844"/>
            <a:ext cx="5902618" cy="0"/>
          </a:xfrm>
          <a:prstGeom prst="line">
            <a:avLst/>
          </a:prstGeom>
          <a:ln w="57150" cap="flat">
            <a:solidFill>
              <a:schemeClr val="accent6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s-CO" noProof="0" dirty="0"/>
          </a:p>
        </p:txBody>
      </p:sp>
      <p:sp>
        <p:nvSpPr>
          <p:cNvPr id="11" name="AutoShape 11"/>
          <p:cNvSpPr/>
          <p:nvPr/>
        </p:nvSpPr>
        <p:spPr>
          <a:xfrm flipH="1">
            <a:off x="1023681" y="3579834"/>
            <a:ext cx="5902618" cy="0"/>
          </a:xfrm>
          <a:prstGeom prst="line">
            <a:avLst/>
          </a:prstGeom>
          <a:ln w="57150" cap="flat">
            <a:solidFill>
              <a:schemeClr val="accent6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s-CO" noProof="0" dirty="0"/>
          </a:p>
        </p:txBody>
      </p:sp>
      <p:sp>
        <p:nvSpPr>
          <p:cNvPr id="12" name="Freeform 12"/>
          <p:cNvSpPr/>
          <p:nvPr/>
        </p:nvSpPr>
        <p:spPr>
          <a:xfrm>
            <a:off x="1490966" y="1997060"/>
            <a:ext cx="353409" cy="353409"/>
          </a:xfrm>
          <a:custGeom>
            <a:avLst/>
            <a:gdLst/>
            <a:ahLst/>
            <a:cxnLst/>
            <a:rect l="l" t="t" r="r" b="b"/>
            <a:pathLst>
              <a:path w="353409" h="353409">
                <a:moveTo>
                  <a:pt x="0" y="0"/>
                </a:moveTo>
                <a:lnTo>
                  <a:pt x="353409" y="0"/>
                </a:lnTo>
                <a:lnTo>
                  <a:pt x="353409" y="353409"/>
                </a:lnTo>
                <a:lnTo>
                  <a:pt x="0" y="353409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CO" noProof="0" dirty="0"/>
          </a:p>
        </p:txBody>
      </p:sp>
      <p:sp>
        <p:nvSpPr>
          <p:cNvPr id="13" name="Freeform 13"/>
          <p:cNvSpPr/>
          <p:nvPr/>
        </p:nvSpPr>
        <p:spPr>
          <a:xfrm>
            <a:off x="1442659" y="3017219"/>
            <a:ext cx="450023" cy="103505"/>
          </a:xfrm>
          <a:custGeom>
            <a:avLst/>
            <a:gdLst/>
            <a:ahLst/>
            <a:cxnLst/>
            <a:rect l="l" t="t" r="r" b="b"/>
            <a:pathLst>
              <a:path w="450023" h="103505">
                <a:moveTo>
                  <a:pt x="0" y="0"/>
                </a:moveTo>
                <a:lnTo>
                  <a:pt x="450023" y="0"/>
                </a:lnTo>
                <a:lnTo>
                  <a:pt x="450023" y="103505"/>
                </a:lnTo>
                <a:lnTo>
                  <a:pt x="0" y="103505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CO" noProof="0" dirty="0"/>
          </a:p>
        </p:txBody>
      </p:sp>
      <p:sp>
        <p:nvSpPr>
          <p:cNvPr id="14" name="Freeform 14"/>
          <p:cNvSpPr/>
          <p:nvPr/>
        </p:nvSpPr>
        <p:spPr>
          <a:xfrm>
            <a:off x="1404034" y="3837902"/>
            <a:ext cx="497491" cy="264914"/>
          </a:xfrm>
          <a:custGeom>
            <a:avLst/>
            <a:gdLst/>
            <a:ahLst/>
            <a:cxnLst/>
            <a:rect l="l" t="t" r="r" b="b"/>
            <a:pathLst>
              <a:path w="497491" h="264914">
                <a:moveTo>
                  <a:pt x="0" y="0"/>
                </a:moveTo>
                <a:lnTo>
                  <a:pt x="497491" y="0"/>
                </a:lnTo>
                <a:lnTo>
                  <a:pt x="497491" y="264913"/>
                </a:lnTo>
                <a:lnTo>
                  <a:pt x="0" y="264913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CO" noProof="0" dirty="0"/>
          </a:p>
        </p:txBody>
      </p:sp>
      <p:sp>
        <p:nvSpPr>
          <p:cNvPr id="15" name="Freeform 15"/>
          <p:cNvSpPr/>
          <p:nvPr/>
        </p:nvSpPr>
        <p:spPr>
          <a:xfrm>
            <a:off x="2673050" y="3837902"/>
            <a:ext cx="497491" cy="264914"/>
          </a:xfrm>
          <a:custGeom>
            <a:avLst/>
            <a:gdLst/>
            <a:ahLst/>
            <a:cxnLst/>
            <a:rect l="l" t="t" r="r" b="b"/>
            <a:pathLst>
              <a:path w="497491" h="264914">
                <a:moveTo>
                  <a:pt x="0" y="0"/>
                </a:moveTo>
                <a:lnTo>
                  <a:pt x="497490" y="0"/>
                </a:lnTo>
                <a:lnTo>
                  <a:pt x="497490" y="264913"/>
                </a:lnTo>
                <a:lnTo>
                  <a:pt x="0" y="264913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CO" noProof="0" dirty="0"/>
          </a:p>
        </p:txBody>
      </p:sp>
      <p:sp>
        <p:nvSpPr>
          <p:cNvPr id="16" name="Freeform 16"/>
          <p:cNvSpPr/>
          <p:nvPr/>
        </p:nvSpPr>
        <p:spPr>
          <a:xfrm>
            <a:off x="2742069" y="2892267"/>
            <a:ext cx="353409" cy="353409"/>
          </a:xfrm>
          <a:custGeom>
            <a:avLst/>
            <a:gdLst/>
            <a:ahLst/>
            <a:cxnLst/>
            <a:rect l="l" t="t" r="r" b="b"/>
            <a:pathLst>
              <a:path w="353409" h="353409">
                <a:moveTo>
                  <a:pt x="0" y="0"/>
                </a:moveTo>
                <a:lnTo>
                  <a:pt x="353409" y="0"/>
                </a:lnTo>
                <a:lnTo>
                  <a:pt x="353409" y="353409"/>
                </a:lnTo>
                <a:lnTo>
                  <a:pt x="0" y="353409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CO" noProof="0" dirty="0"/>
          </a:p>
        </p:txBody>
      </p:sp>
      <p:sp>
        <p:nvSpPr>
          <p:cNvPr id="17" name="Freeform 17"/>
          <p:cNvSpPr/>
          <p:nvPr/>
        </p:nvSpPr>
        <p:spPr>
          <a:xfrm>
            <a:off x="2696783" y="2143240"/>
            <a:ext cx="450023" cy="103505"/>
          </a:xfrm>
          <a:custGeom>
            <a:avLst/>
            <a:gdLst/>
            <a:ahLst/>
            <a:cxnLst/>
            <a:rect l="l" t="t" r="r" b="b"/>
            <a:pathLst>
              <a:path w="450023" h="103505">
                <a:moveTo>
                  <a:pt x="0" y="0"/>
                </a:moveTo>
                <a:lnTo>
                  <a:pt x="450024" y="0"/>
                </a:lnTo>
                <a:lnTo>
                  <a:pt x="450024" y="103505"/>
                </a:lnTo>
                <a:lnTo>
                  <a:pt x="0" y="103505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CO" noProof="0" dirty="0"/>
          </a:p>
        </p:txBody>
      </p:sp>
      <p:sp>
        <p:nvSpPr>
          <p:cNvPr id="18" name="Freeform 18"/>
          <p:cNvSpPr/>
          <p:nvPr/>
        </p:nvSpPr>
        <p:spPr>
          <a:xfrm>
            <a:off x="4189846" y="1887043"/>
            <a:ext cx="359702" cy="359702"/>
          </a:xfrm>
          <a:custGeom>
            <a:avLst/>
            <a:gdLst/>
            <a:ahLst/>
            <a:cxnLst/>
            <a:rect l="l" t="t" r="r" b="b"/>
            <a:pathLst>
              <a:path w="359702" h="359702">
                <a:moveTo>
                  <a:pt x="0" y="0"/>
                </a:moveTo>
                <a:lnTo>
                  <a:pt x="359702" y="0"/>
                </a:lnTo>
                <a:lnTo>
                  <a:pt x="359702" y="359702"/>
                </a:lnTo>
                <a:lnTo>
                  <a:pt x="0" y="359702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CO" noProof="0" dirty="0"/>
          </a:p>
        </p:txBody>
      </p:sp>
      <p:sp>
        <p:nvSpPr>
          <p:cNvPr id="19" name="Freeform 19"/>
          <p:cNvSpPr/>
          <p:nvPr/>
        </p:nvSpPr>
        <p:spPr>
          <a:xfrm>
            <a:off x="4200378" y="2760044"/>
            <a:ext cx="338638" cy="338638"/>
          </a:xfrm>
          <a:custGeom>
            <a:avLst/>
            <a:gdLst/>
            <a:ahLst/>
            <a:cxnLst/>
            <a:rect l="l" t="t" r="r" b="b"/>
            <a:pathLst>
              <a:path w="338638" h="338638">
                <a:moveTo>
                  <a:pt x="0" y="0"/>
                </a:moveTo>
                <a:lnTo>
                  <a:pt x="338637" y="0"/>
                </a:lnTo>
                <a:lnTo>
                  <a:pt x="338637" y="338637"/>
                </a:lnTo>
                <a:lnTo>
                  <a:pt x="0" y="338637"/>
                </a:lnTo>
                <a:lnTo>
                  <a:pt x="0" y="0"/>
                </a:lnTo>
                <a:close/>
              </a:path>
            </a:pathLst>
          </a:custGeom>
          <a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CO" noProof="0" dirty="0"/>
          </a:p>
        </p:txBody>
      </p:sp>
      <p:sp>
        <p:nvSpPr>
          <p:cNvPr id="20" name="Freeform 20"/>
          <p:cNvSpPr/>
          <p:nvPr/>
        </p:nvSpPr>
        <p:spPr>
          <a:xfrm>
            <a:off x="4188110" y="3635493"/>
            <a:ext cx="345881" cy="345881"/>
          </a:xfrm>
          <a:custGeom>
            <a:avLst/>
            <a:gdLst/>
            <a:ahLst/>
            <a:cxnLst/>
            <a:rect l="l" t="t" r="r" b="b"/>
            <a:pathLst>
              <a:path w="345881" h="345881">
                <a:moveTo>
                  <a:pt x="0" y="0"/>
                </a:moveTo>
                <a:lnTo>
                  <a:pt x="345882" y="0"/>
                </a:lnTo>
                <a:lnTo>
                  <a:pt x="345882" y="345881"/>
                </a:lnTo>
                <a:lnTo>
                  <a:pt x="0" y="345881"/>
                </a:lnTo>
                <a:lnTo>
                  <a:pt x="0" y="0"/>
                </a:lnTo>
                <a:close/>
              </a:path>
            </a:pathLst>
          </a:custGeom>
          <a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CO" noProof="0" dirty="0"/>
          </a:p>
        </p:txBody>
      </p:sp>
      <p:sp>
        <p:nvSpPr>
          <p:cNvPr id="21" name="TextBox 21"/>
          <p:cNvSpPr txBox="1"/>
          <p:nvPr/>
        </p:nvSpPr>
        <p:spPr>
          <a:xfrm>
            <a:off x="4008745" y="2362279"/>
            <a:ext cx="704612" cy="24536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18"/>
              </a:lnSpc>
            </a:pPr>
            <a:r>
              <a:rPr lang="es-CO" sz="1000" b="1" noProof="0" dirty="0">
                <a:solidFill>
                  <a:srgbClr val="FCF1D7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Capacidad</a:t>
            </a:r>
          </a:p>
          <a:p>
            <a:pPr algn="ctr">
              <a:lnSpc>
                <a:spcPts val="918"/>
              </a:lnSpc>
            </a:pPr>
            <a:r>
              <a:rPr lang="es-CO" sz="1000" b="1" spc="-9" noProof="0" dirty="0">
                <a:solidFill>
                  <a:srgbClr val="FCF1D7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de ahorro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3868847" y="3156173"/>
            <a:ext cx="984409" cy="3582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29"/>
              </a:lnSpc>
            </a:pPr>
            <a:r>
              <a:rPr lang="es-CO" sz="1000" b="1" spc="-18" noProof="0" dirty="0">
                <a:solidFill>
                  <a:srgbClr val="FCF1D7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Estás gastando</a:t>
            </a:r>
          </a:p>
          <a:p>
            <a:pPr algn="ctr">
              <a:lnSpc>
                <a:spcPts val="929"/>
              </a:lnSpc>
            </a:pPr>
            <a:r>
              <a:rPr lang="es-CO" sz="1000" b="1" spc="-20" noProof="0" dirty="0">
                <a:solidFill>
                  <a:srgbClr val="FCF1D7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más de lo</a:t>
            </a:r>
          </a:p>
          <a:p>
            <a:pPr algn="ctr">
              <a:lnSpc>
                <a:spcPts val="929"/>
              </a:lnSpc>
            </a:pPr>
            <a:r>
              <a:rPr lang="es-CO" sz="1000" b="1" spc="-9" noProof="0" dirty="0">
                <a:solidFill>
                  <a:srgbClr val="FCF1D7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que ganas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1157428" y="1353374"/>
            <a:ext cx="1020485" cy="3397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799"/>
              </a:lnSpc>
            </a:pPr>
            <a:r>
              <a:rPr lang="es-CO" sz="1999" noProof="0" dirty="0">
                <a:solidFill>
                  <a:srgbClr val="5AA098"/>
                </a:solidFill>
                <a:latin typeface="Roca Two"/>
                <a:ea typeface="Roca Two"/>
                <a:cs typeface="Roca Two"/>
                <a:sym typeface="Roca Two"/>
              </a:rPr>
              <a:t>Ingresos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147152" y="137082"/>
            <a:ext cx="6069489" cy="96180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4312"/>
              </a:lnSpc>
            </a:pPr>
            <a:r>
              <a:rPr lang="es-CO" sz="3985" spc="39" noProof="0" dirty="0">
                <a:solidFill>
                  <a:srgbClr val="4EA6A7"/>
                </a:solidFill>
                <a:latin typeface="Roca Two"/>
                <a:ea typeface="Roca Two"/>
                <a:cs typeface="Roca Two"/>
                <a:sym typeface="Roca Two"/>
              </a:rPr>
              <a:t>Revisemos el </a:t>
            </a:r>
            <a:r>
              <a:rPr lang="es-CO" sz="3985" spc="39" noProof="0" dirty="0">
                <a:solidFill>
                  <a:srgbClr val="FBF1E4"/>
                </a:solidFill>
                <a:latin typeface="Roca Two"/>
                <a:ea typeface="Roca Two"/>
                <a:cs typeface="Roca Two"/>
                <a:sym typeface="Roca Two"/>
              </a:rPr>
              <a:t>resultado</a:t>
            </a:r>
          </a:p>
          <a:p>
            <a:pPr algn="l">
              <a:lnSpc>
                <a:spcPts val="1633"/>
              </a:lnSpc>
            </a:pPr>
            <a:r>
              <a:rPr lang="es-CO" sz="1509" spc="10" noProof="0" dirty="0">
                <a:solidFill>
                  <a:srgbClr val="FCF1D7"/>
                </a:solidFill>
                <a:latin typeface="Montserrat"/>
                <a:ea typeface="Montserrat"/>
                <a:cs typeface="Montserrat"/>
                <a:sym typeface="Montserrat"/>
              </a:rPr>
              <a:t>Ahora que ya tienes claros tus ingresos y gastos</a:t>
            </a:r>
            <a:r>
              <a:rPr lang="es-CO" sz="1509" b="1" spc="10" noProof="0" dirty="0">
                <a:solidFill>
                  <a:srgbClr val="FCF1D7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revisemos </a:t>
            </a:r>
          </a:p>
          <a:p>
            <a:pPr algn="l">
              <a:lnSpc>
                <a:spcPts val="1633"/>
              </a:lnSpc>
            </a:pPr>
            <a:r>
              <a:rPr lang="es-CO" sz="1509" b="1" spc="10" noProof="0" dirty="0">
                <a:solidFill>
                  <a:srgbClr val="FCF1D7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si estamos listos para iniciar con el ahorro.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3616077" y="1385393"/>
            <a:ext cx="1489948" cy="3397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799"/>
              </a:lnSpc>
            </a:pPr>
            <a:r>
              <a:rPr lang="es-CO" sz="1999" spc="137" noProof="0" dirty="0">
                <a:solidFill>
                  <a:srgbClr val="5AA099"/>
                </a:solidFill>
                <a:latin typeface="Roca Two"/>
                <a:ea typeface="Roca Two"/>
                <a:cs typeface="Roca Two"/>
                <a:sym typeface="Roca Two"/>
              </a:rPr>
              <a:t>  Resultado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4003985" y="4037032"/>
            <a:ext cx="694064" cy="23359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910"/>
              </a:lnSpc>
            </a:pPr>
            <a:r>
              <a:rPr lang="es-CO" sz="999" b="1" spc="-26" noProof="0" dirty="0">
                <a:solidFill>
                  <a:srgbClr val="FBF1E4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Estás muy</a:t>
            </a:r>
          </a:p>
          <a:p>
            <a:pPr algn="ctr">
              <a:lnSpc>
                <a:spcPts val="910"/>
              </a:lnSpc>
            </a:pPr>
            <a:r>
              <a:rPr lang="es-CO" sz="999" b="1" noProof="0" dirty="0">
                <a:solidFill>
                  <a:srgbClr val="FBF1E4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ajustado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5593672" y="1392227"/>
            <a:ext cx="975428" cy="35907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799"/>
              </a:lnSpc>
            </a:pPr>
            <a:r>
              <a:rPr lang="es-CO" sz="1999" noProof="0" dirty="0">
                <a:solidFill>
                  <a:srgbClr val="5AA098"/>
                </a:solidFill>
                <a:latin typeface="Roca Two"/>
                <a:ea typeface="Roca Two"/>
                <a:cs typeface="Roca Two"/>
                <a:sym typeface="Roca Two"/>
              </a:rPr>
              <a:t>Acción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5575716" y="1925019"/>
            <a:ext cx="961073" cy="6254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99"/>
              </a:lnSpc>
            </a:pPr>
            <a:r>
              <a:rPr lang="es-CO" sz="999" b="1" spc="-6" noProof="0" dirty="0">
                <a:solidFill>
                  <a:srgbClr val="FCF1D7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Inicia ya un</a:t>
            </a:r>
          </a:p>
          <a:p>
            <a:pPr algn="ctr">
              <a:lnSpc>
                <a:spcPts val="999"/>
              </a:lnSpc>
            </a:pPr>
            <a:r>
              <a:rPr lang="es-CO" sz="999" b="1" spc="-6" noProof="0" dirty="0">
                <a:solidFill>
                  <a:srgbClr val="FCF1D7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plan de ahorro</a:t>
            </a:r>
          </a:p>
          <a:p>
            <a:pPr algn="ctr">
              <a:lnSpc>
                <a:spcPts val="999"/>
              </a:lnSpc>
            </a:pPr>
            <a:r>
              <a:rPr lang="es-CO" sz="999" b="1" spc="-26" noProof="0" dirty="0">
                <a:solidFill>
                  <a:srgbClr val="FCF1D7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y cumple tu</a:t>
            </a:r>
          </a:p>
          <a:p>
            <a:pPr algn="ctr">
              <a:lnSpc>
                <a:spcPts val="999"/>
              </a:lnSpc>
            </a:pPr>
            <a:r>
              <a:rPr lang="es-CO" sz="999" b="1" noProof="0" dirty="0">
                <a:solidFill>
                  <a:srgbClr val="FCF1D7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propósito de</a:t>
            </a:r>
          </a:p>
          <a:p>
            <a:pPr algn="ctr">
              <a:lnSpc>
                <a:spcPts val="999"/>
              </a:lnSpc>
            </a:pPr>
            <a:r>
              <a:rPr lang="es-CO" sz="999" b="1" noProof="0" dirty="0">
                <a:solidFill>
                  <a:srgbClr val="FCF1D7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vivienda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5542969" y="2901792"/>
            <a:ext cx="902384" cy="5099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10"/>
              </a:lnSpc>
            </a:pPr>
            <a:r>
              <a:rPr lang="es-CO" sz="1000" b="1" spc="-14" noProof="0" dirty="0">
                <a:solidFill>
                  <a:srgbClr val="FCF1D7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Disminuye </a:t>
            </a:r>
          </a:p>
          <a:p>
            <a:pPr algn="ctr">
              <a:lnSpc>
                <a:spcPts val="1010"/>
              </a:lnSpc>
            </a:pPr>
            <a:r>
              <a:rPr lang="es-CO" sz="1000" b="1" spc="-14" noProof="0" dirty="0">
                <a:solidFill>
                  <a:srgbClr val="FCF1D7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tus gastos o </a:t>
            </a:r>
          </a:p>
          <a:p>
            <a:pPr algn="ctr">
              <a:lnSpc>
                <a:spcPts val="1010"/>
              </a:lnSpc>
            </a:pPr>
            <a:r>
              <a:rPr lang="es-CO" sz="1000" b="1" spc="-14" noProof="0" dirty="0">
                <a:solidFill>
                  <a:srgbClr val="FCF1D7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aumenta tus</a:t>
            </a:r>
          </a:p>
          <a:p>
            <a:pPr algn="ctr">
              <a:lnSpc>
                <a:spcPts val="1010"/>
              </a:lnSpc>
            </a:pPr>
            <a:r>
              <a:rPr lang="es-CO" sz="1000" b="1" noProof="0" dirty="0">
                <a:solidFill>
                  <a:srgbClr val="FCF1D7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ingresos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5451534" y="3732234"/>
            <a:ext cx="1085255" cy="51296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79"/>
              </a:lnSpc>
            </a:pPr>
            <a:r>
              <a:rPr lang="es-CO" sz="999" b="1" spc="-5" noProof="0" dirty="0">
                <a:solidFill>
                  <a:srgbClr val="FCF1D7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Organiza tus</a:t>
            </a:r>
          </a:p>
          <a:p>
            <a:pPr algn="ctr">
              <a:lnSpc>
                <a:spcPts val="979"/>
              </a:lnSpc>
            </a:pPr>
            <a:r>
              <a:rPr lang="es-CO" sz="999" b="1" spc="-5" noProof="0" dirty="0">
                <a:solidFill>
                  <a:srgbClr val="FCF1D7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finanzas y ponte</a:t>
            </a:r>
          </a:p>
          <a:p>
            <a:pPr algn="ctr">
              <a:lnSpc>
                <a:spcPts val="979"/>
              </a:lnSpc>
            </a:pPr>
            <a:r>
              <a:rPr lang="es-CO" sz="999" b="1" spc="-5" noProof="0" dirty="0">
                <a:solidFill>
                  <a:srgbClr val="FCF1D7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una meta de</a:t>
            </a:r>
          </a:p>
          <a:p>
            <a:pPr algn="ctr">
              <a:lnSpc>
                <a:spcPts val="979"/>
              </a:lnSpc>
            </a:pPr>
            <a:r>
              <a:rPr lang="es-CO" sz="999" b="1" spc="-5" noProof="0" dirty="0">
                <a:solidFill>
                  <a:srgbClr val="FCF1D7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ahorro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2534623" y="1384158"/>
            <a:ext cx="822127" cy="3397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799"/>
              </a:lnSpc>
            </a:pPr>
            <a:r>
              <a:rPr lang="es-CO" sz="1999" noProof="0" dirty="0">
                <a:solidFill>
                  <a:srgbClr val="5AA098"/>
                </a:solidFill>
                <a:latin typeface="Roca Two"/>
                <a:ea typeface="Roca Two"/>
                <a:cs typeface="Roca Two"/>
                <a:sym typeface="Roca Two"/>
              </a:rPr>
              <a:t>Gastos</a:t>
            </a:r>
          </a:p>
        </p:txBody>
      </p:sp>
      <p:sp>
        <p:nvSpPr>
          <p:cNvPr id="32" name="Freeform 32"/>
          <p:cNvSpPr/>
          <p:nvPr/>
        </p:nvSpPr>
        <p:spPr>
          <a:xfrm>
            <a:off x="7205947" y="306832"/>
            <a:ext cx="776302" cy="776302"/>
          </a:xfrm>
          <a:custGeom>
            <a:avLst/>
            <a:gdLst/>
            <a:ahLst/>
            <a:cxnLst/>
            <a:rect l="l" t="t" r="r" b="b"/>
            <a:pathLst>
              <a:path w="776302" h="776302">
                <a:moveTo>
                  <a:pt x="0" y="0"/>
                </a:moveTo>
                <a:lnTo>
                  <a:pt x="776302" y="0"/>
                </a:lnTo>
                <a:lnTo>
                  <a:pt x="776302" y="776302"/>
                </a:lnTo>
                <a:lnTo>
                  <a:pt x="0" y="776302"/>
                </a:lnTo>
                <a:lnTo>
                  <a:pt x="0" y="0"/>
                </a:lnTo>
                <a:close/>
              </a:path>
            </a:pathLst>
          </a:custGeom>
          <a:blipFill>
            <a:blip r:embed="rId17"/>
            <a:stretch>
              <a:fillRect/>
            </a:stretch>
          </a:blipFill>
        </p:spPr>
        <p:txBody>
          <a:bodyPr/>
          <a:lstStyle/>
          <a:p>
            <a:endParaRPr lang="es-CO" noProof="0" dirty="0"/>
          </a:p>
        </p:txBody>
      </p:sp>
      <p:sp>
        <p:nvSpPr>
          <p:cNvPr id="33" name="Freeform 33"/>
          <p:cNvSpPr/>
          <p:nvPr/>
        </p:nvSpPr>
        <p:spPr>
          <a:xfrm rot="5400000" flipH="1">
            <a:off x="-659469" y="4125956"/>
            <a:ext cx="2326684" cy="2015490"/>
          </a:xfrm>
          <a:custGeom>
            <a:avLst/>
            <a:gdLst/>
            <a:ahLst/>
            <a:cxnLst/>
            <a:rect l="l" t="t" r="r" b="b"/>
            <a:pathLst>
              <a:path w="2326684" h="2015490">
                <a:moveTo>
                  <a:pt x="2326683" y="0"/>
                </a:moveTo>
                <a:lnTo>
                  <a:pt x="0" y="0"/>
                </a:lnTo>
                <a:lnTo>
                  <a:pt x="0" y="2015490"/>
                </a:lnTo>
                <a:lnTo>
                  <a:pt x="2326683" y="2015490"/>
                </a:lnTo>
                <a:lnTo>
                  <a:pt x="2326683" y="0"/>
                </a:lnTo>
                <a:close/>
              </a:path>
            </a:pathLst>
          </a:custGeom>
          <a:blipFill>
            <a:blip r:embed="rId3">
              <a:alphaModFix amt="50000"/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CO" noProof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145</Words>
  <Application>Microsoft Office PowerPoint</Application>
  <PresentationFormat>Personalizado</PresentationFormat>
  <Paragraphs>70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10" baseType="lpstr">
      <vt:lpstr>Calibri</vt:lpstr>
      <vt:lpstr>Aptos</vt:lpstr>
      <vt:lpstr>Montserrat</vt:lpstr>
      <vt:lpstr>Roca Two</vt:lpstr>
      <vt:lpstr>Montserrat Bold</vt:lpstr>
      <vt:lpstr>Roca Two Bold</vt:lpstr>
      <vt:lpstr>Arial</vt:lpstr>
      <vt:lpstr>Office Theme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Presupuesto DLZR</dc:title>
  <cp:lastModifiedBy>Sofia Melo</cp:lastModifiedBy>
  <cp:revision>4</cp:revision>
  <dcterms:created xsi:type="dcterms:W3CDTF">2006-08-16T00:00:00Z</dcterms:created>
  <dcterms:modified xsi:type="dcterms:W3CDTF">2025-03-12T17:13:06Z</dcterms:modified>
  <dc:identifier>DAGhbxbMY6Y</dc:identifier>
</cp:coreProperties>
</file>